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2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5763" cy="368685763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DCDE75-89FD-47D4-96B5-7D53BD2E92D4}" type="datetimeFigureOut">
              <a:rPr lang="hu-HU" smtClean="0"/>
              <a:pPr/>
              <a:t>2014.05.16.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01B6B-DBA4-45B4-AC3D-5BEE23A6DF66}" type="slidenum">
              <a:rPr lang="hu-HU" smtClean="0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0" y="0"/>
            <a:ext cx="3490911" cy="1266822"/>
          </a:xfrm>
        </p:spPr>
        <p:txBody>
          <a:bodyPr>
            <a:noAutofit/>
          </a:bodyPr>
          <a:lstStyle/>
          <a:p>
            <a:r>
              <a:rPr lang="hu-HU" sz="8000" b="1" spc="20" dirty="0" smtClean="0">
                <a:solidFill>
                  <a:srgbClr val="282828"/>
                </a:solidFill>
                <a:latin typeface="Baskerville Old Face" pitchFamily="18" charset="0"/>
              </a:rPr>
              <a:t>Gitár</a:t>
            </a:r>
            <a:endParaRPr lang="hu-HU" sz="8000" b="1" spc="20" dirty="0">
              <a:solidFill>
                <a:srgbClr val="282828"/>
              </a:solidFill>
              <a:latin typeface="Baskerville Old Face" pitchFamily="18" charset="0"/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Eredet</a:t>
            </a:r>
            <a:endParaRPr lang="hu-HU" b="1" dirty="0">
              <a:solidFill>
                <a:srgbClr val="28282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sz="30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A gitár szó a spanyol </a:t>
            </a:r>
            <a:r>
              <a:rPr lang="hu-HU" sz="3000" dirty="0" err="1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guitarra-ból</a:t>
            </a:r>
            <a:r>
              <a:rPr lang="hu-HU" sz="30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, ez pedig – arab közvetítéssel – a görög </a:t>
            </a:r>
            <a:r>
              <a:rPr lang="hu-HU" sz="3000" dirty="0" err="1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kitharából</a:t>
            </a:r>
            <a:r>
              <a:rPr lang="hu-HU" sz="30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 származik.</a:t>
            </a:r>
          </a:p>
          <a:p>
            <a:r>
              <a:rPr lang="hu-HU" sz="30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A húros hangszerek, ezen belül a pengetős hangszerek csoportjába tartozó hangszer. </a:t>
            </a:r>
          </a:p>
          <a:p>
            <a:r>
              <a:rPr lang="hu-HU" sz="30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Megszólaltatása pengetővel, illetve ujjal történik. </a:t>
            </a:r>
          </a:p>
          <a:p>
            <a:endParaRPr lang="hu-H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Gitár felépítése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sz="35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Fej</a:t>
            </a:r>
          </a:p>
          <a:p>
            <a:pPr lvl="1"/>
            <a:r>
              <a:rPr lang="hu-HU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Hangolókulcsok</a:t>
            </a:r>
          </a:p>
          <a:p>
            <a:pPr lvl="1"/>
            <a:r>
              <a:rPr lang="hu-HU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Húrvezető nyereg</a:t>
            </a:r>
          </a:p>
          <a:p>
            <a:r>
              <a:rPr lang="hu-HU" sz="35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Nyak</a:t>
            </a:r>
          </a:p>
          <a:p>
            <a:pPr lvl="1"/>
            <a:r>
              <a:rPr lang="hu-HU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Érintők</a:t>
            </a:r>
          </a:p>
          <a:p>
            <a:pPr lvl="1"/>
            <a:r>
              <a:rPr lang="hu-HU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Fogólap</a:t>
            </a:r>
          </a:p>
          <a:p>
            <a:r>
              <a:rPr lang="hu-HU" sz="35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Test</a:t>
            </a:r>
          </a:p>
          <a:p>
            <a:pPr lvl="1"/>
            <a:r>
              <a:rPr lang="hu-HU" dirty="0" err="1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Fedlap</a:t>
            </a:r>
            <a:endParaRPr lang="hu-HU" dirty="0" smtClean="0">
              <a:solidFill>
                <a:srgbClr val="282828"/>
              </a:solidFill>
              <a:latin typeface="Arial" pitchFamily="34" charset="0"/>
              <a:cs typeface="Arial" pitchFamily="34" charset="0"/>
            </a:endParaRPr>
          </a:p>
          <a:p>
            <a:pPr lvl="1"/>
            <a:r>
              <a:rPr lang="hu-HU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Hanglyuk</a:t>
            </a:r>
          </a:p>
          <a:p>
            <a:pPr lvl="1"/>
            <a:r>
              <a:rPr lang="hu-HU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Húrok</a:t>
            </a:r>
          </a:p>
          <a:p>
            <a:pPr lvl="1"/>
            <a:r>
              <a:rPr lang="hu-HU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Húrláb</a:t>
            </a:r>
          </a:p>
          <a:p>
            <a:endParaRPr lang="hu-HU" dirty="0"/>
          </a:p>
        </p:txBody>
      </p:sp>
      <p:pic>
        <p:nvPicPr>
          <p:cNvPr id="5" name="Kép 4" descr="akusztiku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7636" y="1266822"/>
            <a:ext cx="2036364" cy="5040000"/>
          </a:xfrm>
          <a:prstGeom prst="rect">
            <a:avLst/>
          </a:prstGeom>
        </p:spPr>
      </p:pic>
      <p:sp>
        <p:nvSpPr>
          <p:cNvPr id="6" name="Bal oldali kapcsos zárójel 5"/>
          <p:cNvSpPr/>
          <p:nvPr/>
        </p:nvSpPr>
        <p:spPr>
          <a:xfrm>
            <a:off x="6734178" y="1266822"/>
            <a:ext cx="360363" cy="1081089"/>
          </a:xfrm>
          <a:prstGeom prst="leftBrace">
            <a:avLst/>
          </a:prstGeom>
          <a:ln w="38100">
            <a:solidFill>
              <a:srgbClr val="282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7" name="Bal oldali kapcsos zárójel 6"/>
          <p:cNvSpPr/>
          <p:nvPr/>
        </p:nvSpPr>
        <p:spPr>
          <a:xfrm>
            <a:off x="6734178" y="2347911"/>
            <a:ext cx="360363" cy="1441452"/>
          </a:xfrm>
          <a:prstGeom prst="leftBrace">
            <a:avLst/>
          </a:prstGeom>
          <a:ln w="38100">
            <a:solidFill>
              <a:srgbClr val="282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Bal oldali kapcsos zárójel 7"/>
          <p:cNvSpPr/>
          <p:nvPr/>
        </p:nvSpPr>
        <p:spPr>
          <a:xfrm>
            <a:off x="6734178" y="3789362"/>
            <a:ext cx="360363" cy="2522541"/>
          </a:xfrm>
          <a:prstGeom prst="leftBrace">
            <a:avLst/>
          </a:prstGeom>
          <a:ln w="38100">
            <a:solidFill>
              <a:srgbClr val="28282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Szövegdoboz 8"/>
          <p:cNvSpPr txBox="1"/>
          <p:nvPr/>
        </p:nvSpPr>
        <p:spPr>
          <a:xfrm>
            <a:off x="4932363" y="1627185"/>
            <a:ext cx="1441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000" b="1" dirty="0" smtClean="0">
                <a:latin typeface="Arial" pitchFamily="34" charset="0"/>
                <a:cs typeface="Arial" pitchFamily="34" charset="0"/>
              </a:rPr>
              <a:t>Fej</a:t>
            </a:r>
            <a:endParaRPr lang="hu-H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zövegdoboz 11"/>
          <p:cNvSpPr txBox="1"/>
          <p:nvPr/>
        </p:nvSpPr>
        <p:spPr>
          <a:xfrm>
            <a:off x="4932363" y="2708274"/>
            <a:ext cx="1441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000" b="1" dirty="0" smtClean="0">
                <a:latin typeface="Arial" pitchFamily="34" charset="0"/>
                <a:cs typeface="Arial" pitchFamily="34" charset="0"/>
              </a:rPr>
              <a:t>Nyak</a:t>
            </a:r>
            <a:endParaRPr lang="hu-HU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Szövegdoboz 12"/>
          <p:cNvSpPr txBox="1"/>
          <p:nvPr/>
        </p:nvSpPr>
        <p:spPr>
          <a:xfrm>
            <a:off x="4932363" y="4870452"/>
            <a:ext cx="144145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3000" b="1" dirty="0" smtClean="0">
                <a:latin typeface="Arial" pitchFamily="34" charset="0"/>
                <a:cs typeface="Arial" pitchFamily="34" charset="0"/>
              </a:rPr>
              <a:t>Test</a:t>
            </a:r>
            <a:endParaRPr lang="hu-HU" sz="30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b="1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Gitárfajták</a:t>
            </a: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hu-HU" sz="30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Akusztikus gitár</a:t>
            </a:r>
          </a:p>
          <a:p>
            <a:r>
              <a:rPr lang="hu-HU" sz="30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Klasszikus gitár</a:t>
            </a:r>
          </a:p>
          <a:p>
            <a:r>
              <a:rPr lang="hu-HU" sz="30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Elektromos gitár</a:t>
            </a:r>
          </a:p>
          <a:p>
            <a:r>
              <a:rPr lang="hu-HU" sz="3000" dirty="0" err="1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Elektro-akusztikus</a:t>
            </a:r>
            <a:r>
              <a:rPr lang="hu-HU" sz="3000" dirty="0" smtClean="0">
                <a:solidFill>
                  <a:srgbClr val="282828"/>
                </a:solidFill>
                <a:latin typeface="Arial" pitchFamily="34" charset="0"/>
                <a:cs typeface="Arial" pitchFamily="34" charset="0"/>
              </a:rPr>
              <a:t> gitár</a:t>
            </a:r>
          </a:p>
        </p:txBody>
      </p:sp>
      <p:pic>
        <p:nvPicPr>
          <p:cNvPr id="4" name="Kép 3" descr="akusztikus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3815" y="1266822"/>
            <a:ext cx="2036364" cy="5040000"/>
          </a:xfrm>
          <a:prstGeom prst="rect">
            <a:avLst/>
          </a:prstGeom>
        </p:spPr>
      </p:pic>
      <p:pic>
        <p:nvPicPr>
          <p:cNvPr id="6" name="Kép 5" descr="elektromo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4773630" y="2867008"/>
            <a:ext cx="5040000" cy="1839629"/>
          </a:xfrm>
          <a:prstGeom prst="rect">
            <a:avLst/>
          </a:prstGeom>
        </p:spPr>
      </p:pic>
      <p:pic>
        <p:nvPicPr>
          <p:cNvPr id="7" name="Kép 6" descr="klasszikus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73815" y="906459"/>
            <a:ext cx="1856736" cy="5040000"/>
          </a:xfrm>
          <a:prstGeom prst="rect">
            <a:avLst/>
          </a:prstGeom>
        </p:spPr>
      </p:pic>
      <p:pic>
        <p:nvPicPr>
          <p:cNvPr id="5" name="Kép 4" descr="elektro-akusztikus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53089" y="1266822"/>
            <a:ext cx="2776200" cy="504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66</Words>
  <PresentationFormat>Diavetítés a képernyőre (4:3 oldalarány)</PresentationFormat>
  <Paragraphs>25</Paragraphs>
  <Slides>4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4</vt:i4>
      </vt:variant>
    </vt:vector>
  </HeadingPairs>
  <TitlesOfParts>
    <vt:vector size="5" baseType="lpstr">
      <vt:lpstr>Office-téma</vt:lpstr>
      <vt:lpstr>Gitár</vt:lpstr>
      <vt:lpstr>Eredet</vt:lpstr>
      <vt:lpstr>Gitár felépítése</vt:lpstr>
      <vt:lpstr>Gitárfajták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cp:lastModifiedBy>anna</cp:lastModifiedBy>
  <cp:revision>6</cp:revision>
  <dcterms:modified xsi:type="dcterms:W3CDTF">2014-05-16T08:18:40Z</dcterms:modified>
</cp:coreProperties>
</file>